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Click to edit the title text format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indent="0">
              <a:spcBef>
                <a:spcPts val="1414"/>
              </a:spcBef>
            </a:pPr>
            <a:r>
              <a:rPr b="0" lang="sv-SE" sz="3200" spc="-1" strike="noStrike">
                <a:solidFill>
                  <a:srgbClr val="000000"/>
                </a:solidFill>
                <a:latin typeface="Jost*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  <a:p>
            <a:pPr lvl="1" indent="0">
              <a:spcBef>
                <a:spcPts val="1134"/>
              </a:spcBef>
            </a:pPr>
            <a:r>
              <a:rPr b="0" lang="sv-SE" sz="2800" spc="-1" strike="noStrike">
                <a:solidFill>
                  <a:srgbClr val="000000"/>
                </a:solidFill>
                <a:latin typeface="Jost*"/>
              </a:rPr>
              <a:t>Second Outline Level</a:t>
            </a:r>
            <a:endParaRPr b="0" lang="sv-SE" sz="2800" spc="-1" strike="noStrike">
              <a:solidFill>
                <a:srgbClr val="000000"/>
              </a:solidFill>
              <a:latin typeface="Jost*"/>
            </a:endParaRPr>
          </a:p>
          <a:p>
            <a:pPr lvl="2" indent="0">
              <a:spcBef>
                <a:spcPts val="850"/>
              </a:spcBef>
            </a:pPr>
            <a:r>
              <a:rPr b="0" lang="sv-SE" sz="2400" spc="-1" strike="noStrike">
                <a:solidFill>
                  <a:srgbClr val="000000"/>
                </a:solidFill>
                <a:latin typeface="Jost*"/>
              </a:rPr>
              <a:t>Third Outline Level</a:t>
            </a:r>
            <a:endParaRPr b="0" lang="sv-SE" sz="2400" spc="-1" strike="noStrike">
              <a:solidFill>
                <a:srgbClr val="000000"/>
              </a:solidFill>
              <a:latin typeface="Jost*"/>
            </a:endParaRPr>
          </a:p>
          <a:p>
            <a:pPr lvl="3" indent="0">
              <a:spcBef>
                <a:spcPts val="567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4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5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6" indent="0">
              <a:spcBef>
                <a:spcPts val="283"/>
              </a:spcBef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</p:txBody>
      </p:sp>
      <p:pic>
        <p:nvPicPr>
          <p:cNvPr id="2" name="" descr=""/>
          <p:cNvPicPr/>
          <p:nvPr/>
        </p:nvPicPr>
        <p:blipFill>
          <a:blip r:embed="rId2"/>
          <a:stretch/>
        </p:blipFill>
        <p:spPr>
          <a:xfrm>
            <a:off x="7699680" y="5115600"/>
            <a:ext cx="2056320" cy="436680"/>
          </a:xfrm>
          <a:prstGeom prst="rect">
            <a:avLst/>
          </a:prstGeom>
          <a:ln w="0">
            <a:noFill/>
          </a:ln>
        </p:spPr>
      </p:pic>
      <p:sp>
        <p:nvSpPr>
          <p:cNvPr id="3" name=""/>
          <p:cNvSpPr/>
          <p:nvPr/>
        </p:nvSpPr>
        <p:spPr>
          <a:xfrm>
            <a:off x="-360000" y="5040000"/>
            <a:ext cx="7920000" cy="720000"/>
          </a:xfrm>
          <a:prstGeom prst="rect">
            <a:avLst/>
          </a:prstGeom>
          <a:solidFill>
            <a:srgbClr val="f0581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Click to edit the title text format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marL="410400" indent="-3078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3200" spc="-1" strike="noStrike">
                <a:solidFill>
                  <a:srgbClr val="000000"/>
                </a:solidFill>
                <a:latin typeface="Jost*"/>
              </a:rPr>
              <a:t>Click to edit the outline text format</a:t>
            </a:r>
            <a:endParaRPr b="0" lang="sv-SE" sz="3200" spc="-1" strike="noStrike">
              <a:solidFill>
                <a:srgbClr val="000000"/>
              </a:solidFill>
              <a:latin typeface="Jost*"/>
            </a:endParaRPr>
          </a:p>
          <a:p>
            <a:pPr lvl="1" marL="820800" indent="-3078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800" spc="-1" strike="noStrike">
                <a:solidFill>
                  <a:srgbClr val="000000"/>
                </a:solidFill>
                <a:latin typeface="Jost*"/>
              </a:rPr>
              <a:t>Second Outline Level</a:t>
            </a:r>
            <a:endParaRPr b="0" lang="sv-SE" sz="2800" spc="-1" strike="noStrike">
              <a:solidFill>
                <a:srgbClr val="000000"/>
              </a:solidFill>
              <a:latin typeface="Jost*"/>
            </a:endParaRPr>
          </a:p>
          <a:p>
            <a:pPr lvl="2" marL="1231200" indent="-2736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000000"/>
                </a:solidFill>
                <a:latin typeface="Jost*"/>
              </a:rPr>
              <a:t>Third Outline Level</a:t>
            </a:r>
            <a:endParaRPr b="0" lang="sv-SE" sz="2400" spc="-1" strike="noStrike">
              <a:solidFill>
                <a:srgbClr val="000000"/>
              </a:solidFill>
              <a:latin typeface="Jost*"/>
            </a:endParaRPr>
          </a:p>
          <a:p>
            <a:pPr lvl="3" marL="1641600" indent="-2052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4" marL="20520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5" marL="24624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  <a:p>
            <a:pPr lvl="6" marL="2872800" indent="-2052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Jost*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Jost*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1"/>
          </p:nvPr>
        </p:nvSpPr>
        <p:spPr>
          <a:xfrm>
            <a:off x="504000" y="5292000"/>
            <a:ext cx="2348280" cy="33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v-SE" sz="1400" spc="-1" strike="noStrike">
                <a:solidFill>
                  <a:srgbClr val="000000"/>
                </a:solidFill>
                <a:latin typeface="Jost* Medium"/>
              </a:defRPr>
            </a:lvl1pPr>
          </a:lstStyle>
          <a:p>
            <a:pPr indent="0">
              <a:buNone/>
            </a:pPr>
            <a:r>
              <a:rPr b="0" lang="sv-SE" sz="1400" spc="-1" strike="noStrike">
                <a:solidFill>
                  <a:srgbClr val="000000"/>
                </a:solidFill>
                <a:latin typeface="Jost* Medium"/>
              </a:rPr>
              <a:t>&lt;date/time&gt;</a:t>
            </a:r>
            <a:endParaRPr b="0" lang="sv-SE" sz="1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 idx="2"/>
          </p:nvPr>
        </p:nvSpPr>
        <p:spPr>
          <a:xfrm>
            <a:off x="3447360" y="5292000"/>
            <a:ext cx="3195000" cy="33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000000"/>
                </a:solidFill>
                <a:latin typeface="Jost* Medium"/>
              </a:defRPr>
            </a:lvl1pPr>
          </a:lstStyle>
          <a:p>
            <a:pPr indent="0" algn="ctr">
              <a:buNone/>
            </a:pPr>
            <a:fld id="{82620BFF-54D0-43BB-BC56-6D5965DE7052}" type="slidenum">
              <a:rPr b="0" lang="sv-SE" sz="1400" spc="-1" strike="noStrike">
                <a:solidFill>
                  <a:srgbClr val="000000"/>
                </a:solidFill>
                <a:latin typeface="Jost* Medium"/>
              </a:rPr>
              <a:t>&lt;number&gt;</a:t>
            </a:fld>
            <a:endParaRPr b="0" lang="sv-SE" sz="1400" spc="-1" strike="noStrike">
              <a:solidFill>
                <a:srgbClr val="000000"/>
              </a:solidFill>
              <a:latin typeface="Jost* Medium"/>
            </a:endParaRPr>
          </a:p>
        </p:txBody>
      </p:sp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452000" y="5255280"/>
            <a:ext cx="2340000" cy="26496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-929880" y="-45000"/>
            <a:ext cx="11939760" cy="5085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 rot="21357000">
            <a:off x="1380960" y="1291680"/>
            <a:ext cx="6956640" cy="3687120"/>
          </a:xfrm>
          <a:prstGeom prst="rect">
            <a:avLst/>
          </a:prstGeom>
          <a:ln w="0">
            <a:solidFill>
              <a:srgbClr val="f0581a"/>
            </a:solidFill>
          </a:ln>
        </p:spPr>
      </p:pic>
      <p:sp>
        <p:nvSpPr>
          <p:cNvPr id="103" name=""/>
          <p:cNvSpPr txBox="1"/>
          <p:nvPr/>
        </p:nvSpPr>
        <p:spPr>
          <a:xfrm>
            <a:off x="3394080" y="517320"/>
            <a:ext cx="3229920" cy="56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3200" spc="-1" strike="noStrike">
                <a:solidFill>
                  <a:srgbClr val="000000"/>
                </a:solidFill>
                <a:latin typeface="Arial"/>
              </a:rPr>
              <a:t>sprakbanken.se</a:t>
            </a:r>
            <a:endParaRPr b="0" lang="sv-SE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 txBox="1"/>
          <p:nvPr/>
        </p:nvSpPr>
        <p:spPr>
          <a:xfrm>
            <a:off x="540000" y="360000"/>
            <a:ext cx="9180000" cy="4441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13:00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Välkomna! 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Susanna Karlsson, prefekt vid Institutionen för svenska, flerspråkighet och språkteknologi, Andrea Castro, vicedekan vid Humanistiska fakulteten, Max Petzold, vicerektor Göteborgs universitet 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13.30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från lexikografi till AI.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 Lars Borin, föreståndare Språkbanken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14.00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och Svenska Akademien – en lång och utvecklande relation.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Mats Malm, ständig sekreterare för Svenska Akademien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14.30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SAOL vs SO: ett mångordigt battle.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Louise Holmer, huvudredaktör för SAOL och Emma Sköldberg, huvudredaktör för Svensk ordbok (SO)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15.00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f0581a"/>
                </a:solidFill>
                <a:latin typeface="Arial"/>
              </a:rPr>
              <a:t>Paus med fika och tid att se utställningen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15.30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Svenskt teckenspråk på SU från 1972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. Johanna Mesch, professor i teckenspråk vid Stockholms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16:00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På Tal om Språkbanken.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Jens Edlund, föreståndare Språkbanken Tal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16:30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Förnuft och känsla. Hur kan man använda språkteknologiska verktyg för att göra bruklighetsbedömningar?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Susanna Karlsson, prefekt vid Institutionen för svenska, flerspråkighet och språkteknologi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17:00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f0581a"/>
                </a:solidFill>
                <a:latin typeface="Arial"/>
              </a:rPr>
              <a:t>Mingel i foajén och poängpromenad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18:00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Trerättersmiddag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. Välkommen till restaurangen på plan 2!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Middagsmeny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504000" y="132444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Förrätt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Tartar på saltbakade rödbetor, örtemulsion, smulad fårost, syrad lök, rostade frön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Varmrätt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För vegetarianer: Linsbiff med solrosfrön, rostad timjansky, </a:t>
            </a:r>
            <a:br>
              <a:rPr sz="1600"/>
            </a:b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flädermixad rotsellerikräm, sotade grönsaker, persilja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För allätare: Dillrimmad och halstrad torsk, skaldjursvelouté, sotad kål, citronmosad potatis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1" lang="sv-SE" sz="1600" spc="-1" strike="noStrike">
                <a:solidFill>
                  <a:srgbClr val="000000"/>
                </a:solidFill>
                <a:latin typeface="Arial"/>
              </a:rPr>
              <a:t>Dessert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buNone/>
            </a:pPr>
            <a:r>
              <a:rPr b="0" lang="sv-SE" sz="1600" spc="-1" strike="noStrike">
                <a:solidFill>
                  <a:srgbClr val="000000"/>
                </a:solidFill>
                <a:latin typeface="Arial"/>
              </a:rPr>
              <a:t>Vispad chokladmousse, hallonkompott, glass, smulad brownie</a:t>
            </a:r>
            <a:endParaRPr b="0" lang="sv-SE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Text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är en forskningsinfrastruktur för språkliga data och en språkteknologisk forskningsenhet. Vi utvecklar, förädlar och tillgängliggör fria språkliga forskningsdata och språkteknologiska analyser enligt FAIR-principerna, med ett särskilt fokus på svenska språket genom tiderna.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Institutionen för svenska, flerspråkighet och språkteknologi,  Göteborgs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0160" cy="1260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CLARIN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är en nod i CLARIN – Common Language Resources and Technology Infrastructure. Språkbanken CLARIN koordineras av Uppsala universitet, och vänder sig till forskare och andra intresserade av digitala metoder och material inom humaniora och samhällsvetenskap.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Uppsala universitet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8712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Sam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arbetar för att göra Isofs språkliga material mer tillgängligt för forskare och allmänhet med hjälp av verktyg och metoder från språkteknologi och digital humaniora.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Institutet för språk och folkminnen, Isof, Göteborg, Stockholm och Uppsala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10044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 txBox="1"/>
          <p:nvPr/>
        </p:nvSpPr>
        <p:spPr>
          <a:xfrm>
            <a:off x="360000" y="2880000"/>
            <a:ext cx="9360000" cy="21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sv-SE" sz="1800" spc="-1" strike="noStrike">
                <a:solidFill>
                  <a:srgbClr val="000000"/>
                </a:solidFill>
                <a:latin typeface="Arial"/>
              </a:rPr>
              <a:t>Språkbanken Tal</a:t>
            </a: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 utvecklar, förvaltar och distribuerar talteknologiska resurser för svensk talforskning och svensk talteknologisk forskning. Språkbanken Tal är en forskningsenhet vid KTH.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i="1" lang="sv-SE" sz="1800" spc="-1" strike="noStrike">
                <a:solidFill>
                  <a:srgbClr val="000000"/>
                </a:solidFill>
                <a:latin typeface="Arial"/>
              </a:rPr>
              <a:t>Plats: Avdelningen för musik, tal och hörsel, Kungliga Tekniska Högskolan, Stockholm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540000" y="720000"/>
            <a:ext cx="6051600" cy="1350000"/>
          </a:xfrm>
          <a:prstGeom prst="rect">
            <a:avLst/>
          </a:prstGeom>
          <a:ln w="0">
            <a:noFill/>
          </a:ln>
        </p:spPr>
      </p:pic>
    </p:spTree>
  </p:cSld>
  <p:transition spd="slow" advTm="10000">
    <p:wipe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 rot="21000000">
            <a:off x="804240" y="616680"/>
            <a:ext cx="3510360" cy="4512600"/>
          </a:xfrm>
          <a:prstGeom prst="rect">
            <a:avLst/>
          </a:prstGeom>
          <a:ln w="0">
            <a:noFill/>
          </a:ln>
        </p:spPr>
      </p:pic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7164360" y="2556000"/>
            <a:ext cx="2195640" cy="219564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95" name=""/>
          <p:cNvSpPr txBox="1"/>
          <p:nvPr/>
        </p:nvSpPr>
        <p:spPr>
          <a:xfrm>
            <a:off x="4572000" y="180000"/>
            <a:ext cx="4500000" cy="290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3600" spc="-1" strike="noStrike">
                <a:solidFill>
                  <a:srgbClr val="000000"/>
                </a:solidFill>
                <a:latin typeface="Arial"/>
              </a:rPr>
              <a:t>Sixty years of Swedish computational lexicography</a:t>
            </a:r>
            <a:endParaRPr b="0" lang="sv-SE" sz="36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New and free </a:t>
            </a:r>
            <a:br>
              <a:rPr sz="1800"/>
            </a:b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to download!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"/>
          <p:cNvGrpSpPr/>
          <p:nvPr/>
        </p:nvGrpSpPr>
        <p:grpSpPr>
          <a:xfrm>
            <a:off x="504000" y="1692000"/>
            <a:ext cx="3240000" cy="1800000"/>
            <a:chOff x="504000" y="1692000"/>
            <a:chExt cx="3240000" cy="1800000"/>
          </a:xfrm>
        </p:grpSpPr>
        <p:sp>
          <p:nvSpPr>
            <p:cNvPr id="97" name=""/>
            <p:cNvSpPr/>
            <p:nvPr/>
          </p:nvSpPr>
          <p:spPr>
            <a:xfrm>
              <a:off x="504000" y="1692000"/>
              <a:ext cx="3240000" cy="1800000"/>
            </a:xfrm>
            <a:prstGeom prst="rect">
              <a:avLst/>
            </a:prstGeom>
            <a:solidFill>
              <a:srgbClr val="f0581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8" name=""/>
            <p:cNvSpPr/>
            <p:nvPr/>
          </p:nvSpPr>
          <p:spPr>
            <a:xfrm>
              <a:off x="1908000" y="1980000"/>
              <a:ext cx="1260000" cy="12600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9" name=""/>
            <p:cNvSpPr/>
            <p:nvPr/>
          </p:nvSpPr>
          <p:spPr>
            <a:xfrm>
              <a:off x="684000" y="1872000"/>
              <a:ext cx="360000" cy="3600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4400" spc="-1" strike="noStrike">
                <a:solidFill>
                  <a:srgbClr val="000000"/>
                </a:solidFill>
                <a:latin typeface="Jost* Medium"/>
              </a:rPr>
              <a:t>Vi dokumenterar</a:t>
            </a:r>
            <a:endParaRPr b="0" lang="sv-SE" sz="4400" spc="-1" strike="noStrike">
              <a:solidFill>
                <a:srgbClr val="000000"/>
              </a:solidFill>
              <a:latin typeface="Jost* Medium"/>
            </a:endParaRPr>
          </a:p>
        </p:txBody>
      </p:sp>
      <p:sp>
        <p:nvSpPr>
          <p:cNvPr id="101" name=""/>
          <p:cNvSpPr txBox="1"/>
          <p:nvPr/>
        </p:nvSpPr>
        <p:spPr>
          <a:xfrm>
            <a:off x="3960000" y="1620000"/>
            <a:ext cx="5580000" cy="314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Vi fotograferar under dagen och kvällen för publicering på Språkbankens och Göteborgs universitets mediekanaler. 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Om du inte vill vara med på bild så respekterar vi självklart det! Meddela oss på sb-info@svenska.gu.se.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 advTm="10000">
    <p:wipe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2024-12-16T16:34:40Z</dcterms:created>
  <dc:creator/>
  <dc:description/>
  <dc:language>sv-SE</dc:language>
  <cp:lastModifiedBy/>
  <dcterms:modified xsi:type="dcterms:W3CDTF">2025-05-26T21:40:23Z</dcterms:modified>
  <cp:revision>11</cp:revision>
  <dc:subject/>
  <dc:title/>
</cp:coreProperties>
</file>